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sldIdLst>
    <p:sldId id="273" r:id="rId2"/>
    <p:sldId id="308" r:id="rId3"/>
    <p:sldId id="331" r:id="rId4"/>
    <p:sldId id="334" r:id="rId5"/>
    <p:sldId id="322" r:id="rId6"/>
    <p:sldId id="335" r:id="rId7"/>
    <p:sldId id="32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50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CD4"/>
    <a:srgbClr val="3E5FD6"/>
    <a:srgbClr val="294AC1"/>
    <a:srgbClr val="233FA5"/>
    <a:srgbClr val="DEB400"/>
    <a:srgbClr val="1C3484"/>
    <a:srgbClr val="1B3281"/>
    <a:srgbClr val="0072BC"/>
    <a:srgbClr val="626065"/>
    <a:srgbClr val="646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7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66" y="108"/>
      </p:cViewPr>
      <p:guideLst>
        <p:guide orient="horz" pos="4133"/>
        <p:guide pos="50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4E283-DF66-420F-8116-5F75B3E8C35B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3A663-DA2A-4C8A-9DF3-9C9C1635D9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82395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ажный фа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537964"/>
            <a:ext cx="10985500" cy="362079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Информация о факте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03250" y="4131090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Информация о факте</a:t>
            </a:r>
          </a:p>
        </p:txBody>
      </p:sp>
      <p:sp>
        <p:nvSpPr>
          <p:cNvPr id="10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341904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Авторство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5012" y="5337727"/>
            <a:ext cx="10100026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Авторство</a:t>
            </a:r>
          </a:p>
        </p:txBody>
      </p:sp>
      <p:sp>
        <p:nvSpPr>
          <p:cNvPr id="116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76962" y="2469930"/>
            <a:ext cx="10438077" cy="1918140"/>
          </a:xfrm>
          <a:prstGeom prst="rect">
            <a:avLst/>
          </a:prstGeom>
        </p:spPr>
        <p:txBody>
          <a:bodyPr/>
          <a:lstStyle>
            <a:lvl1pPr marL="319462" indent="-2349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319462" indent="-2349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319462" indent="-2349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319462" indent="-2349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319462" indent="-2349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«Важная цитата»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734110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7880350" y="508000"/>
            <a:ext cx="3719550" cy="29748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Изображение"/>
          <p:cNvSpPr>
            <a:spLocks noGrp="1"/>
          </p:cNvSpPr>
          <p:nvPr>
            <p:ph type="pic" sz="half" idx="14"/>
          </p:nvPr>
        </p:nvSpPr>
        <p:spPr>
          <a:xfrm>
            <a:off x="6750050" y="1989138"/>
            <a:ext cx="5219700" cy="607509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Изображение"/>
          <p:cNvSpPr>
            <a:spLocks noGrp="1"/>
          </p:cNvSpPr>
          <p:nvPr>
            <p:ph type="pic" idx="15"/>
          </p:nvPr>
        </p:nvSpPr>
        <p:spPr>
          <a:xfrm>
            <a:off x="-69850" y="247650"/>
            <a:ext cx="8305800" cy="62293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60299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Изображение"/>
          <p:cNvSpPr>
            <a:spLocks noGrp="1"/>
          </p:cNvSpPr>
          <p:nvPr>
            <p:ph type="pic" idx="13"/>
          </p:nvPr>
        </p:nvSpPr>
        <p:spPr>
          <a:xfrm>
            <a:off x="-666750" y="-2762250"/>
            <a:ext cx="13525500" cy="10820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206142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56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2FDB3-878A-4C3C-9956-FEBB3BD70736}" type="datetimeFigureOut">
              <a:rPr lang="ru-RU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56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5EC32-275A-4EA1-8787-ABE535CE0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56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537D9-D836-4781-8D10-D913B0C2E542}" type="datetimeFigureOut">
              <a:rPr lang="ru-RU"/>
              <a:pPr>
                <a:defRPr/>
              </a:pPr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56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99CAE-6DD8-4C11-8AC5-CA2993C9E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13"/>
          </p:nvPr>
        </p:nvSpPr>
        <p:spPr>
          <a:xfrm>
            <a:off x="-577850" y="-647700"/>
            <a:ext cx="13373100" cy="80094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603250" y="3562350"/>
            <a:ext cx="10985500" cy="2324100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3" name="Автор и дата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603845" y="553069"/>
            <a:ext cx="10984311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Автор и дата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5804955"/>
            <a:ext cx="10985500" cy="558476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555761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 (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13"/>
          </p:nvPr>
        </p:nvSpPr>
        <p:spPr>
          <a:xfrm>
            <a:off x="5486400" y="-101600"/>
            <a:ext cx="6072419" cy="70675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603250" y="635000"/>
            <a:ext cx="4889500" cy="2941137"/>
          </a:xfrm>
          <a:prstGeom prst="rect">
            <a:avLst/>
          </a:prstGeom>
        </p:spPr>
        <p:txBody>
          <a:bodyPr anchor="b"/>
          <a:lstStyle/>
          <a:p>
            <a:r>
              <a:t>Заголовок слайда</a:t>
            </a:r>
          </a:p>
        </p:txBody>
      </p:sp>
      <p:sp>
        <p:nvSpPr>
          <p:cNvPr id="3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3530288"/>
            <a:ext cx="4889500" cy="2692712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Подзаголовок слайда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71049" y="6488825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640932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43" name="Подзаголовок слайда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44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878782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349125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одзаголовок слайда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03250" y="1186481"/>
            <a:ext cx="4889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61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124252"/>
            <a:ext cx="4889500" cy="4128315"/>
          </a:xfrm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14"/>
          </p:nvPr>
        </p:nvSpPr>
        <p:spPr>
          <a:xfrm>
            <a:off x="6096000" y="-203633"/>
            <a:ext cx="5458437" cy="727791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603250" y="539750"/>
            <a:ext cx="4889500" cy="717550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6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16702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Заголовок раздела"/>
          <p:cNvSpPr txBox="1">
            <a:spLocks noGrp="1"/>
          </p:cNvSpPr>
          <p:nvPr>
            <p:ph type="title" hasCustomPrompt="1"/>
          </p:nvPr>
        </p:nvSpPr>
        <p:spPr>
          <a:xfrm>
            <a:off x="603248" y="2266950"/>
            <a:ext cx="10985502" cy="2324100"/>
          </a:xfrm>
          <a:prstGeom prst="rect">
            <a:avLst/>
          </a:prstGeom>
        </p:spPr>
        <p:txBody>
          <a:bodyPr anchor="ctr"/>
          <a:lstStyle>
            <a:lvl1pPr>
              <a:defRPr sz="5800" b="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Заголовок раздела</a:t>
            </a:r>
          </a:p>
        </p:txBody>
      </p:sp>
      <p:sp>
        <p:nvSpPr>
          <p:cNvPr id="7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71049" y="6488825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246947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Заголовок повестки дня"/>
          <p:cNvSpPr txBox="1">
            <a:spLocks noGrp="1"/>
          </p:cNvSpPr>
          <p:nvPr>
            <p:ph type="title" hasCustomPrompt="1"/>
          </p:nvPr>
        </p:nvSpPr>
        <p:spPr>
          <a:xfrm>
            <a:off x="603250" y="539750"/>
            <a:ext cx="10985500" cy="717550"/>
          </a:xfrm>
          <a:prstGeom prst="rect">
            <a:avLst/>
          </a:prstGeom>
        </p:spPr>
        <p:txBody>
          <a:bodyPr/>
          <a:lstStyle/>
          <a:p>
            <a:r>
              <a:t>Заголовок повестки дня</a:t>
            </a:r>
          </a:p>
        </p:txBody>
      </p:sp>
      <p:sp>
        <p:nvSpPr>
          <p:cNvPr id="89" name="Подзаголовок повестки дня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Подзаголовок повестки дня</a:t>
            </a:r>
          </a:p>
        </p:txBody>
      </p:sp>
      <p:sp>
        <p:nvSpPr>
          <p:cNvPr id="90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1pPr>
            <a:lvl2pPr marL="0" indent="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2pPr>
            <a:lvl3pPr marL="0" indent="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3pPr>
            <a:lvl4pPr marL="0" indent="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4pPr>
            <a:lvl5pPr marL="0" indent="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5pPr>
          </a:lstStyle>
          <a:p>
            <a:r>
              <a:t>Темы повестки дня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766066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Информационное сообщ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460422"/>
            <a:ext cx="10985500" cy="193715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Информационное сообщение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6091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слайда"/>
          <p:cNvSpPr txBox="1">
            <a:spLocks noGrp="1"/>
          </p:cNvSpPr>
          <p:nvPr>
            <p:ph type="title"/>
          </p:nvPr>
        </p:nvSpPr>
        <p:spPr>
          <a:xfrm>
            <a:off x="603250" y="539750"/>
            <a:ext cx="10985500" cy="716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Заголовок слайда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03250" y="2124252"/>
            <a:ext cx="10985500" cy="412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71049" y="6486708"/>
            <a:ext cx="243656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292100">
              <a:lnSpc>
                <a:spcPct val="100000"/>
              </a:lnSpc>
              <a:spcBef>
                <a:spcPts val="0"/>
              </a:spcBef>
              <a:defRPr sz="9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232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ransition spd="med"/>
  <p:txStyles>
    <p:titleStyle>
      <a:lvl1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048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6096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9144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2192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5240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18288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1336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24384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27432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1t.ru/images/home-8-1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8536" y="1071173"/>
            <a:ext cx="8163464" cy="4922570"/>
          </a:xfrm>
          <a:prstGeom prst="rect">
            <a:avLst/>
          </a:prstGeom>
          <a:noFill/>
        </p:spPr>
      </p:pic>
      <p:sp>
        <p:nvSpPr>
          <p:cNvPr id="20" name="Полилиния 19">
            <a:extLst>
              <a:ext uri="{FF2B5EF4-FFF2-40B4-BE49-F238E27FC236}">
                <a16:creationId xmlns:a16="http://schemas.microsoft.com/office/drawing/2014/main" xmlns="" id="{D2B8BD34-6B20-EF41-9C9E-6968812CA3D2}"/>
              </a:ext>
            </a:extLst>
          </p:cNvPr>
          <p:cNvSpPr/>
          <p:nvPr/>
        </p:nvSpPr>
        <p:spPr>
          <a:xfrm>
            <a:off x="0" y="-13891"/>
            <a:ext cx="5227608" cy="6871891"/>
          </a:xfrm>
          <a:custGeom>
            <a:avLst/>
            <a:gdLst>
              <a:gd name="connsiteX0" fmla="*/ 0 w 13362918"/>
              <a:gd name="connsiteY0" fmla="*/ 0 h 13743782"/>
              <a:gd name="connsiteX1" fmla="*/ 10083540 w 13362918"/>
              <a:gd name="connsiteY1" fmla="*/ 0 h 13743782"/>
              <a:gd name="connsiteX2" fmla="*/ 10904289 w 13362918"/>
              <a:gd name="connsiteY2" fmla="*/ 728548 h 13743782"/>
              <a:gd name="connsiteX3" fmla="*/ 10904289 w 13362918"/>
              <a:gd name="connsiteY3" fmla="*/ 12774718 h 13743782"/>
              <a:gd name="connsiteX4" fmla="*/ 9757973 w 13362918"/>
              <a:gd name="connsiteY4" fmla="*/ 13743782 h 13743782"/>
              <a:gd name="connsiteX5" fmla="*/ 0 w 13362918"/>
              <a:gd name="connsiteY5" fmla="*/ 13743782 h 1374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2918" h="13743782">
                <a:moveTo>
                  <a:pt x="0" y="0"/>
                </a:moveTo>
                <a:lnTo>
                  <a:pt x="10083540" y="0"/>
                </a:lnTo>
                <a:cubicBezTo>
                  <a:pt x="10368109" y="222700"/>
                  <a:pt x="10643836" y="463853"/>
                  <a:pt x="10904289" y="728548"/>
                </a:cubicBezTo>
                <a:cubicBezTo>
                  <a:pt x="14182462" y="4055052"/>
                  <a:pt x="14182462" y="9448850"/>
                  <a:pt x="10904289" y="12774718"/>
                </a:cubicBezTo>
                <a:cubicBezTo>
                  <a:pt x="10545764" y="13139310"/>
                  <a:pt x="10160711" y="13459998"/>
                  <a:pt x="9757973" y="13743782"/>
                </a:cubicBezTo>
                <a:lnTo>
                  <a:pt x="0" y="13743782"/>
                </a:lnTo>
                <a:close/>
              </a:path>
            </a:pathLst>
          </a:custGeom>
          <a:solidFill>
            <a:srgbClr val="3E5FD6"/>
          </a:solidFill>
          <a:ln w="12700">
            <a:miter lim="400000"/>
          </a:ln>
        </p:spPr>
        <p:txBody>
          <a:bodyPr wrap="square" lIns="25400" tIns="25400" rIns="25400" bIns="25400" anchor="ctr">
            <a:noAutofit/>
          </a:bodyPr>
          <a:lstStyle/>
          <a:p>
            <a:pPr algn="ctr"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50178" name="AutoShape 2" descr="blob:https://web.whatsapp.com/09ad71ca-4aeb-4b0a-810f-1bf2cb299eb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0" name="AutoShape 4" descr="blob:https://web.whatsapp.com/09ad71ca-4aeb-4b0a-810f-1bf2cb299eb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Развитие  сегмента  зубных паст"/>
          <p:cNvSpPr txBox="1"/>
          <p:nvPr/>
        </p:nvSpPr>
        <p:spPr>
          <a:xfrm>
            <a:off x="163902" y="1591111"/>
            <a:ext cx="4977442" cy="177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ct val="70000"/>
              </a:lnSpc>
              <a:defRPr sz="11600">
                <a:solidFill>
                  <a:schemeClr val="accent1">
                    <a:lumOff val="16847"/>
                  </a:scheme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4000" b="1" dirty="0" smtClean="0">
                <a:solidFill>
                  <a:schemeClr val="bg1"/>
                </a:solidFill>
                <a:latin typeface="Phenomena Bold" pitchFamily="2" charset="0"/>
              </a:rPr>
              <a:t>Обновлённый </a:t>
            </a:r>
          </a:p>
          <a:p>
            <a:pPr>
              <a:lnSpc>
                <a:spcPct val="70000"/>
              </a:lnSpc>
              <a:defRPr sz="11600">
                <a:solidFill>
                  <a:schemeClr val="accent1">
                    <a:lumOff val="16847"/>
                  </a:scheme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4000" b="1" dirty="0" smtClean="0">
                <a:solidFill>
                  <a:schemeClr val="bg1"/>
                </a:solidFill>
                <a:latin typeface="Phenomena Bold" pitchFamily="2" charset="0"/>
              </a:rPr>
              <a:t>ФГОС  СОО</a:t>
            </a:r>
            <a:r>
              <a:rPr lang="ru-RU" sz="6000" b="1" dirty="0" smtClean="0">
                <a:solidFill>
                  <a:schemeClr val="bg1"/>
                </a:solidFill>
                <a:latin typeface="Phenomena Bold" pitchFamily="2" charset="0"/>
              </a:rPr>
              <a:t>: </a:t>
            </a:r>
            <a:r>
              <a:rPr lang="ru-RU" sz="4000" b="1" dirty="0" smtClean="0">
                <a:solidFill>
                  <a:schemeClr val="bg1"/>
                </a:solidFill>
                <a:latin typeface="Phenomena Bold" pitchFamily="2" charset="0"/>
              </a:rPr>
              <a:t>какие</a:t>
            </a:r>
            <a:r>
              <a:rPr lang="ru-RU" sz="6000" b="1" dirty="0" smtClean="0">
                <a:solidFill>
                  <a:schemeClr val="bg1"/>
                </a:solidFill>
                <a:latin typeface="Phenomena Bold" pitchFamily="2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Phenomena Bold" pitchFamily="2" charset="0"/>
              </a:rPr>
              <a:t>изменения</a:t>
            </a:r>
            <a:r>
              <a:rPr lang="ru-RU" sz="6000" b="1" dirty="0">
                <a:solidFill>
                  <a:schemeClr val="bg1"/>
                </a:solidFill>
                <a:latin typeface="Phenomena Bold" pitchFamily="2" charset="0"/>
              </a:rPr>
              <a:t>?</a:t>
            </a:r>
            <a:endParaRPr lang="ru-RU" sz="6000" b="1" dirty="0" smtClean="0">
              <a:solidFill>
                <a:schemeClr val="bg1"/>
              </a:solidFill>
              <a:latin typeface="Phenomena Bold" pitchFamily="2" charset="0"/>
            </a:endParaRPr>
          </a:p>
        </p:txBody>
      </p:sp>
      <p:sp>
        <p:nvSpPr>
          <p:cNvPr id="18" name="Еще больше  новых брендов"/>
          <p:cNvSpPr txBox="1"/>
          <p:nvPr/>
        </p:nvSpPr>
        <p:spPr>
          <a:xfrm>
            <a:off x="319177" y="3990495"/>
            <a:ext cx="4666891" cy="642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  <a:latin typeface="Muller Light"/>
                <a:ea typeface="Muller Light"/>
                <a:cs typeface="Muller Light"/>
                <a:sym typeface="Muller Light"/>
              </a:defRPr>
            </a:pPr>
            <a:r>
              <a:rPr lang="ru-RU" sz="2400" i="1" dirty="0" err="1" smtClean="0">
                <a:solidFill>
                  <a:schemeClr val="bg1"/>
                </a:solidFill>
                <a:latin typeface="Phenomena" pitchFamily="2" charset="0"/>
              </a:rPr>
              <a:t>Вовденко</a:t>
            </a:r>
            <a:r>
              <a:rPr lang="ru-RU" sz="2400" i="1" dirty="0" smtClean="0">
                <a:solidFill>
                  <a:schemeClr val="bg1"/>
                </a:solidFill>
                <a:latin typeface="Phenomena" pitchFamily="2" charset="0"/>
              </a:rPr>
              <a:t> О.Л., </a:t>
            </a:r>
          </a:p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  <a:latin typeface="Muller Light"/>
                <a:ea typeface="Muller Light"/>
                <a:cs typeface="Muller Light"/>
                <a:sym typeface="Muller Light"/>
              </a:defRPr>
            </a:pPr>
            <a:r>
              <a:rPr lang="ru-RU" sz="2400" i="1" dirty="0" smtClean="0">
                <a:solidFill>
                  <a:schemeClr val="bg1"/>
                </a:solidFill>
                <a:latin typeface="Phenomena" pitchFamily="2" charset="0"/>
              </a:rPr>
              <a:t>заместитель директора</a:t>
            </a:r>
          </a:p>
        </p:txBody>
      </p:sp>
    </p:spTree>
    <p:extLst>
      <p:ext uri="{BB962C8B-B14F-4D97-AF65-F5344CB8AC3E}">
        <p14:creationId xmlns:p14="http://schemas.microsoft.com/office/powerpoint/2010/main" val="39117390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3180168" y="1462150"/>
            <a:ext cx="8019207" cy="45379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Порядок организации индивидуального отбора обучающихся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устанавливает механизм организации индивидуального отбора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833034" y="1563473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низ 4"/>
          <p:cNvSpPr/>
          <p:nvPr/>
        </p:nvSpPr>
        <p:spPr>
          <a:xfrm>
            <a:off x="6871183" y="3666244"/>
            <a:ext cx="431878" cy="69291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732342" y="590146"/>
            <a:ext cx="6277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174251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3180169" y="738085"/>
            <a:ext cx="8019207" cy="45379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Индивидуальный отбор обучающихся проводится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1июля по 15 августа</a:t>
            </a: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833034" y="1563473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050931" y="889550"/>
            <a:ext cx="6277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2825860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3010236" y="640981"/>
            <a:ext cx="8019207" cy="45379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Все объявления, решения будут публиковаться на официальном сайте </a:t>
            </a:r>
            <a:r>
              <a:rPr lang="ru-RU" sz="3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школы</a:t>
            </a:r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833034" y="1563473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256411" y="3911210"/>
            <a:ext cx="6311787" cy="10646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://61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школа.рф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32342" y="719618"/>
            <a:ext cx="6277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646756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574089" y="1976167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2985960" y="738085"/>
            <a:ext cx="8019207" cy="45379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Решение об открытии профильных классов, их наполняемости согласовывается с Учредителем (департамент образования).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Приказ будет размещен на сайте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течение 10 рабочих дней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6722" y="781329"/>
            <a:ext cx="6277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40963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574089" y="1976167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2985960" y="738085"/>
            <a:ext cx="8019207" cy="45379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Информация о сроках, времени и месте подачи заявлений, процедуре индивидуального отбора обучающихся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будет размещена на сайте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позднее чем за 60 календарных дней до начала индивидуального отбора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6722" y="781329"/>
            <a:ext cx="6277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1278117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574089" y="1976167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2985960" y="738085"/>
            <a:ext cx="8019207" cy="45379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Индивидуальный отбор обучающихся осуществляется на основании рейтинга обучающихся, сформированного путем подсчета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рейтинговых баллов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6722" y="781329"/>
            <a:ext cx="6277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2972709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574089" y="1976167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2508531" y="833480"/>
            <a:ext cx="9233012" cy="51141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Показатели, с учетом которых 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Показатели, с учетом которых формируются рейтинговые баллы</a:t>
            </a:r>
            <a:r>
              <a:rPr lang="ru-RU" sz="3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Средний балл годовых отметок обучающихся по всем предметам за последний год обучения.</a:t>
            </a: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Средний балл аттестата об основном общем образовании.</a:t>
            </a:r>
          </a:p>
          <a:p>
            <a:pPr marL="514350" indent="-514350" algn="just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Суммы первичных баллов по обязательным предметам и </a:t>
            </a:r>
            <a:r>
              <a:rPr lang="ru-RU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предметам профильного обучения</a:t>
            </a:r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полученным на ГИА.</a:t>
            </a: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7248" y="166334"/>
            <a:ext cx="6277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1253456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574089" y="1976167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2508531" y="833480"/>
            <a:ext cx="9233012" cy="51141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Показатели, с учетом которых 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Показатели, с учетом которых формируются рейтинговые баллы</a:t>
            </a:r>
            <a:r>
              <a:rPr lang="ru-RU" sz="3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 Призовые места, занятые обучающимися во всероссийской олимпиаде школьников за годы обучения.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5. Призовые места, занятые на олимпиадах, перечень и уровни которых утверждены федеральным органом исполнительной власти, за годы обучения.</a:t>
            </a: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7248" y="166334"/>
            <a:ext cx="6277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</p:txBody>
      </p:sp>
    </p:spTree>
    <p:extLst>
      <p:ext uri="{BB962C8B-B14F-4D97-AF65-F5344CB8AC3E}">
        <p14:creationId xmlns:p14="http://schemas.microsoft.com/office/powerpoint/2010/main" val="35324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574089" y="1976167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2508531" y="833480"/>
            <a:ext cx="9233012" cy="51141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7248" y="166334"/>
            <a:ext cx="6277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82481" y="1269877"/>
            <a:ext cx="796893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Рейтинг обучающихся составляется в соответствии с </a:t>
            </a:r>
            <a:r>
              <a:rPr lang="ru-RU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методикой расчета </a:t>
            </a:r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рейтинговых баллов (</a:t>
            </a:r>
            <a:r>
              <a:rPr lang="ru-RU" sz="2800" b="1" u="sng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методика расчета 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включена в </a:t>
            </a:r>
            <a:r>
              <a:rPr lang="ru-RU" sz="2800" b="1" u="sng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Порядок</a:t>
            </a:r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индивидуального отбора обучающихся).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Правом приема обладают учащиеся, имеющие </a:t>
            </a:r>
            <a:r>
              <a:rPr lang="ru-RU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наибольший рейтинг</a:t>
            </a:r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00293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574089" y="1976167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2508531" y="833480"/>
            <a:ext cx="9233012" cy="51141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7248" y="166334"/>
            <a:ext cx="6277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82481" y="1269877"/>
            <a:ext cx="79689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участия в индивидуальном отборе обучающиеся или родители обучающихся подают в образовательную организацию заявление установленного образца до 15 июля и перечень документов (грамоты, дипломы).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825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 descr="blob:https://web.whatsapp.com/09ad71ca-4aeb-4b0a-810f-1bf2cb299eb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0" name="AutoShape 4" descr="blob:https://web.whatsapp.com/09ad71ca-4aeb-4b0a-810f-1bf2cb299eb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6" descr="https://i.ytimg.com/vi/9H77uaJ-ias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527" y="0"/>
            <a:ext cx="2622587" cy="1475205"/>
          </a:xfrm>
          <a:prstGeom prst="rect">
            <a:avLst/>
          </a:pr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99909" y="1431986"/>
            <a:ext cx="10109660" cy="471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390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574089" y="1976167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2508531" y="833480"/>
            <a:ext cx="9233012" cy="51141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7248" y="166334"/>
            <a:ext cx="6277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82481" y="1269877"/>
            <a:ext cx="79689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целях проведения индивидуального отбора обучающиеся создается комиссия (не менее 5 человек):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председатель–заместитель директора гимназии;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члены комиссии: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педагоги;</a:t>
            </a:r>
          </a:p>
          <a:p>
            <a:pPr marL="457200" indent="-457200" algn="just"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представитель Совета родителей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97584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574089" y="1976167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2508531" y="833480"/>
            <a:ext cx="9233012" cy="51141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7248" y="166334"/>
            <a:ext cx="6277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82481" y="1269877"/>
            <a:ext cx="79689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Комиссия принимает решение и предоставляет руководителю ОО: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-список учащихся, рекомендованных к приему;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-список учащихся, которым рекомендовано отказать в приеме.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Основание: отсутствие свободных мест</a:t>
            </a:r>
            <a:endParaRPr lang="ru-RU" sz="28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516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574089" y="1976167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2508531" y="833480"/>
            <a:ext cx="9233012" cy="51141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7248" y="166334"/>
            <a:ext cx="627768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82481" y="1269877"/>
            <a:ext cx="79689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обжалования решения комиссии создается Конфликтная комиссия.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Может быть объявлен дополнительный набор (в случае освобождения мест в профильных классах).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Родители обучающихся вправе обратиться в департамент образования для предоставления места в другой ОО.</a:t>
            </a:r>
            <a:endParaRPr lang="ru-RU" sz="28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9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 descr="blob:https://web.whatsapp.com/09ad71ca-4aeb-4b0a-810f-1bf2cb299eb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0" name="AutoShape 4" descr="blob:https://web.whatsapp.com/09ad71ca-4aeb-4b0a-810f-1bf2cb299eb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77374" cy="93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56936" y="651894"/>
            <a:ext cx="9035331" cy="71747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Требования к результатам освоения программы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368715"/>
              </p:ext>
            </p:extLst>
          </p:nvPr>
        </p:nvGraphicFramePr>
        <p:xfrm>
          <a:off x="500332" y="1642692"/>
          <a:ext cx="11128076" cy="332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5422"/>
                <a:gridCol w="3189438"/>
                <a:gridCol w="5883216"/>
              </a:tblGrid>
              <a:tr h="370840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294AC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294AC1"/>
                          </a:solidFill>
                        </a:rPr>
                        <a:t>Действующий ФГОС СОО</a:t>
                      </a:r>
                      <a:endParaRPr lang="ru-RU" sz="1800" b="1" dirty="0">
                        <a:solidFill>
                          <a:srgbClr val="294AC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294AC1"/>
                          </a:solidFill>
                        </a:rPr>
                        <a:t>Обновлённый ФГОС СОО </a:t>
                      </a:r>
                      <a:endParaRPr lang="ru-RU" sz="1800" b="1" dirty="0">
                        <a:solidFill>
                          <a:srgbClr val="294AC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Личностные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Представлены перечнем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292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Сгруппированы по направлениям воспитания: </a:t>
                      </a:r>
                    </a:p>
                    <a:p>
                      <a:pPr marL="285750" lvl="0" indent="-285750" algn="just">
                        <a:buFontTx/>
                        <a:buChar char="-"/>
                      </a:pPr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гражданское;</a:t>
                      </a:r>
                    </a:p>
                    <a:p>
                      <a:pPr marL="0" lvl="0" indent="0" algn="just">
                        <a:buFontTx/>
                        <a:buNone/>
                      </a:pPr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- патриотическое; </a:t>
                      </a:r>
                    </a:p>
                    <a:p>
                      <a:pPr marL="0" lvl="0" indent="0" algn="just">
                        <a:buFontTx/>
                        <a:buNone/>
                      </a:pPr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и т.д.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292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Метапредметные</a:t>
                      </a: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292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Представлены перечнем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buFontTx/>
                        <a:buNone/>
                      </a:pPr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Группируются по видам универсальных учебных действий:</a:t>
                      </a:r>
                    </a:p>
                    <a:p>
                      <a:pPr lvl="0" algn="just"/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- познавательные; </a:t>
                      </a:r>
                    </a:p>
                    <a:p>
                      <a:pPr lvl="0" algn="just"/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- коммуникативные; </a:t>
                      </a:r>
                    </a:p>
                    <a:p>
                      <a:pPr lvl="0" algn="just"/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- регулятивные.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Предметные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292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Представлены перечнем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buFontTx/>
                        <a:buNone/>
                      </a:pPr>
                      <a:r>
                        <a:rPr lang="ru-RU" sz="1600" dirty="0" smtClean="0"/>
                        <a:t>Конкретизировали по годам обучения.</a:t>
                      </a:r>
                    </a:p>
                    <a:p>
                      <a:pPr marL="0" lvl="0" indent="0" algn="just">
                        <a:buFontTx/>
                        <a:buNone/>
                      </a:pPr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Формулируются в </a:t>
                      </a:r>
                      <a:r>
                        <a:rPr lang="ru-RU" sz="1600" b="0" i="0" u="none" strike="noStrike" cap="none" spc="0" baseline="0" dirty="0" err="1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деятельностной</a:t>
                      </a:r>
                      <a:r>
                        <a:rPr lang="ru-RU" sz="1600" b="0" i="0" u="none" strike="noStrike" cap="none" spc="0" baseline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"/>
                        </a:rPr>
                        <a:t> форме с усилением акцента на применение знаний и конкретных умений.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7390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94627" y="144459"/>
            <a:ext cx="9609826" cy="1107048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Список учебных предметов, обязательных для изучения </a:t>
            </a:r>
            <a:r>
              <a:rPr lang="ru-RU" sz="2800" b="1" dirty="0" smtClean="0">
                <a:solidFill>
                  <a:srgbClr val="C00000"/>
                </a:solidFill>
              </a:rPr>
              <a:t>на уровне СОО (базовом </a:t>
            </a:r>
            <a:r>
              <a:rPr lang="ru-RU" sz="2800" b="1" dirty="0">
                <a:solidFill>
                  <a:srgbClr val="C00000"/>
                </a:solidFill>
              </a:rPr>
              <a:t>или </a:t>
            </a:r>
            <a:r>
              <a:rPr lang="ru-RU" sz="2800" b="1" dirty="0" smtClean="0">
                <a:solidFill>
                  <a:srgbClr val="C00000"/>
                </a:solidFill>
              </a:rPr>
              <a:t>углубленном) </a:t>
            </a:r>
            <a:r>
              <a:rPr lang="ru-RU" altLang="ru-RU" sz="28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1079" y="966296"/>
            <a:ext cx="5157787" cy="456978"/>
          </a:xfrm>
        </p:spPr>
        <p:txBody>
          <a:bodyPr/>
          <a:lstStyle/>
          <a:p>
            <a:pPr algn="ctr"/>
            <a:r>
              <a:rPr lang="ru-RU" dirty="0" smtClean="0"/>
              <a:t>обновлённый ФГОС </a:t>
            </a:r>
            <a:r>
              <a:rPr lang="ru-RU" dirty="0"/>
              <a:t>СОО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098213" y="1466405"/>
            <a:ext cx="6978768" cy="5184560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200" b="1" dirty="0">
                <a:solidFill>
                  <a:srgbClr val="000066"/>
                </a:solidFill>
                <a:latin typeface="Calibri Light" pitchFamily="34" charset="0"/>
              </a:rPr>
              <a:t>Русский </a:t>
            </a:r>
            <a:r>
              <a:rPr lang="ru-RU" altLang="ru-RU" sz="2200" b="1" dirty="0" smtClean="0">
                <a:solidFill>
                  <a:srgbClr val="000066"/>
                </a:solidFill>
                <a:latin typeface="Calibri Light" pitchFamily="34" charset="0"/>
              </a:rPr>
              <a:t>язык</a:t>
            </a:r>
            <a:endParaRPr lang="ru-RU" altLang="ru-RU" sz="22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200" b="1" dirty="0">
                <a:solidFill>
                  <a:srgbClr val="000066"/>
                </a:solidFill>
                <a:latin typeface="Calibri Light" pitchFamily="34" charset="0"/>
              </a:rPr>
              <a:t> </a:t>
            </a:r>
            <a:r>
              <a:rPr lang="ru-RU" altLang="ru-RU" sz="2200" b="1" dirty="0" smtClean="0">
                <a:solidFill>
                  <a:srgbClr val="000066"/>
                </a:solidFill>
                <a:latin typeface="Calibri Light" pitchFamily="34" charset="0"/>
              </a:rPr>
              <a:t>Литература </a:t>
            </a:r>
            <a:endParaRPr lang="ru-RU" altLang="ru-RU" sz="22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200" b="1" dirty="0">
                <a:solidFill>
                  <a:srgbClr val="000066"/>
                </a:solidFill>
                <a:latin typeface="Calibri Light" pitchFamily="34" charset="0"/>
              </a:rPr>
              <a:t>Иностранный </a:t>
            </a:r>
            <a:r>
              <a:rPr lang="ru-RU" altLang="ru-RU" sz="2200" b="1" dirty="0" smtClean="0">
                <a:solidFill>
                  <a:srgbClr val="000066"/>
                </a:solidFill>
                <a:latin typeface="Calibri Light" pitchFamily="34" charset="0"/>
              </a:rPr>
              <a:t>язык </a:t>
            </a:r>
            <a:endParaRPr lang="ru-RU" altLang="ru-RU" sz="22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200" b="1" dirty="0" smtClean="0">
                <a:solidFill>
                  <a:srgbClr val="000066"/>
                </a:solidFill>
                <a:latin typeface="Calibri Light" pitchFamily="34" charset="0"/>
              </a:rPr>
              <a:t>Математика (алгебра и начала </a:t>
            </a:r>
            <a:r>
              <a:rPr lang="ru-RU" altLang="ru-RU" sz="2200" b="1" dirty="0" err="1" smtClean="0">
                <a:solidFill>
                  <a:srgbClr val="000066"/>
                </a:solidFill>
                <a:latin typeface="Calibri Light" pitchFamily="34" charset="0"/>
              </a:rPr>
              <a:t>матем</a:t>
            </a:r>
            <a:r>
              <a:rPr lang="ru-RU" altLang="ru-RU" sz="2200" b="1" dirty="0" smtClean="0">
                <a:solidFill>
                  <a:srgbClr val="000066"/>
                </a:solidFill>
                <a:latin typeface="Calibri Light" pitchFamily="34" charset="0"/>
              </a:rPr>
              <a:t>. анализа, геометрия, вероятность и статистика) </a:t>
            </a:r>
            <a:endParaRPr lang="ru-RU" altLang="ru-RU" sz="22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200" b="1" dirty="0">
                <a:solidFill>
                  <a:srgbClr val="000066"/>
                </a:solidFill>
                <a:latin typeface="Calibri Light" pitchFamily="34" charset="0"/>
              </a:rPr>
              <a:t>Информатика</a:t>
            </a: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200" b="1" dirty="0">
                <a:solidFill>
                  <a:srgbClr val="000066"/>
                </a:solidFill>
                <a:latin typeface="Calibri Light" pitchFamily="34" charset="0"/>
              </a:rPr>
              <a:t>История </a:t>
            </a: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200" b="1" dirty="0">
                <a:solidFill>
                  <a:srgbClr val="000066"/>
                </a:solidFill>
                <a:latin typeface="Calibri Light" pitchFamily="34" charset="0"/>
              </a:rPr>
              <a:t>Обществознание</a:t>
            </a: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200" b="1" dirty="0">
                <a:solidFill>
                  <a:srgbClr val="000066"/>
                </a:solidFill>
                <a:latin typeface="Calibri Light" pitchFamily="34" charset="0"/>
              </a:rPr>
              <a:t>География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alt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 Light" pitchFamily="34" charset="0"/>
                <a:ea typeface="+mn-ea"/>
                <a:cs typeface="+mn-cs"/>
              </a:rPr>
              <a:t>Физика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alt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 Light" pitchFamily="34" charset="0"/>
                <a:ea typeface="+mn-ea"/>
                <a:cs typeface="+mn-cs"/>
              </a:rPr>
              <a:t>Химия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alt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libri Light" pitchFamily="34" charset="0"/>
                <a:ea typeface="+mn-ea"/>
                <a:cs typeface="+mn-cs"/>
              </a:rPr>
              <a:t>Биология</a:t>
            </a:r>
            <a:endParaRPr lang="ru-RU" altLang="ru-RU" sz="22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200" b="1" dirty="0">
                <a:solidFill>
                  <a:srgbClr val="000066"/>
                </a:solidFill>
                <a:latin typeface="Calibri Light" pitchFamily="34" charset="0"/>
              </a:rPr>
              <a:t>Физическая культура</a:t>
            </a: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200" b="1" dirty="0" smtClean="0">
                <a:solidFill>
                  <a:srgbClr val="000066"/>
                </a:solidFill>
                <a:latin typeface="Calibri Light" pitchFamily="34" charset="0"/>
              </a:rPr>
              <a:t>ОБЖ</a:t>
            </a: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altLang="ru-RU" sz="2200" b="1" dirty="0" smtClean="0">
                <a:solidFill>
                  <a:srgbClr val="000066"/>
                </a:solidFill>
                <a:latin typeface="Calibri Light" pitchFamily="34" charset="0"/>
              </a:rPr>
              <a:t>Индивидуальный проект</a:t>
            </a:r>
            <a:endParaRPr lang="ru-RU" altLang="ru-RU" sz="22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ru-RU" altLang="ru-RU" sz="22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endParaRPr lang="ru-RU" altLang="ru-RU" sz="22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endParaRPr lang="ru-RU" altLang="ru-RU" sz="22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0" y="966833"/>
            <a:ext cx="5183188" cy="605641"/>
          </a:xfrm>
        </p:spPr>
        <p:txBody>
          <a:bodyPr/>
          <a:lstStyle/>
          <a:p>
            <a:pPr algn="ctr"/>
            <a:r>
              <a:rPr lang="ru-RU" dirty="0" smtClean="0"/>
              <a:t>действующий ФГОС </a:t>
            </a:r>
            <a:r>
              <a:rPr lang="ru-RU" dirty="0"/>
              <a:t>СОО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340571" y="1736264"/>
            <a:ext cx="4880759" cy="4194608"/>
          </a:xfrm>
        </p:spPr>
        <p:txBody>
          <a:bodyPr>
            <a:normAutofit lnSpcReduction="10000"/>
          </a:bodyPr>
          <a:lstStyle/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400" b="1" dirty="0">
                <a:solidFill>
                  <a:srgbClr val="000066"/>
                </a:solidFill>
                <a:latin typeface="Calibri Light" pitchFamily="34" charset="0"/>
              </a:rPr>
              <a:t>Русский </a:t>
            </a:r>
            <a:r>
              <a:rPr lang="ru-RU" altLang="ru-RU" sz="2400" b="1" dirty="0" smtClean="0">
                <a:solidFill>
                  <a:srgbClr val="000066"/>
                </a:solidFill>
                <a:latin typeface="Calibri Light" pitchFamily="34" charset="0"/>
              </a:rPr>
              <a:t>язык </a:t>
            </a:r>
            <a:endParaRPr lang="ru-RU" altLang="ru-RU" sz="24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400" b="1" dirty="0">
                <a:solidFill>
                  <a:srgbClr val="000066"/>
                </a:solidFill>
                <a:latin typeface="Calibri Light" pitchFamily="34" charset="0"/>
              </a:rPr>
              <a:t> </a:t>
            </a:r>
            <a:r>
              <a:rPr lang="ru-RU" altLang="ru-RU" b="1" dirty="0" smtClean="0">
                <a:solidFill>
                  <a:srgbClr val="000066"/>
                </a:solidFill>
                <a:latin typeface="Calibri Light" pitchFamily="34" charset="0"/>
              </a:rPr>
              <a:t>Литература </a:t>
            </a:r>
            <a:endParaRPr lang="ru-RU" altLang="ru-RU" sz="24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400" b="1" dirty="0">
                <a:solidFill>
                  <a:srgbClr val="000066"/>
                </a:solidFill>
                <a:latin typeface="Calibri Light" pitchFamily="34" charset="0"/>
              </a:rPr>
              <a:t>Иностранный </a:t>
            </a:r>
            <a:r>
              <a:rPr lang="ru-RU" altLang="ru-RU" b="1" dirty="0" smtClean="0">
                <a:solidFill>
                  <a:srgbClr val="000066"/>
                </a:solidFill>
                <a:latin typeface="Calibri Light" pitchFamily="34" charset="0"/>
              </a:rPr>
              <a:t>язык </a:t>
            </a:r>
            <a:endParaRPr lang="ru-RU" altLang="ru-RU" sz="24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400" b="1" dirty="0" smtClean="0">
                <a:solidFill>
                  <a:srgbClr val="000066"/>
                </a:solidFill>
                <a:latin typeface="Calibri Light" pitchFamily="34" charset="0"/>
              </a:rPr>
              <a:t>Математика </a:t>
            </a:r>
            <a:r>
              <a:rPr lang="ru-RU" altLang="ru-RU" b="1" dirty="0" smtClean="0">
                <a:solidFill>
                  <a:srgbClr val="000066"/>
                </a:solidFill>
                <a:latin typeface="Calibri Light" pitchFamily="34" charset="0"/>
              </a:rPr>
              <a:t>(алгебра и начала </a:t>
            </a:r>
            <a:r>
              <a:rPr lang="ru-RU" altLang="ru-RU" b="1" dirty="0" err="1" smtClean="0">
                <a:solidFill>
                  <a:srgbClr val="000066"/>
                </a:solidFill>
                <a:latin typeface="Calibri Light" pitchFamily="34" charset="0"/>
              </a:rPr>
              <a:t>матем.анализа</a:t>
            </a:r>
            <a:r>
              <a:rPr lang="ru-RU" altLang="ru-RU" b="1" dirty="0" smtClean="0">
                <a:solidFill>
                  <a:srgbClr val="000066"/>
                </a:solidFill>
                <a:latin typeface="Calibri Light" pitchFamily="34" charset="0"/>
              </a:rPr>
              <a:t>, геометрия) </a:t>
            </a:r>
            <a:endParaRPr lang="ru-RU" altLang="ru-RU" sz="24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400" b="1" dirty="0">
                <a:solidFill>
                  <a:srgbClr val="000066"/>
                </a:solidFill>
                <a:latin typeface="Calibri Light" pitchFamily="34" charset="0"/>
              </a:rPr>
              <a:t>История (или Россия в мире</a:t>
            </a:r>
            <a:r>
              <a:rPr lang="ru-RU" altLang="ru-RU" b="1" dirty="0" smtClean="0">
                <a:solidFill>
                  <a:srgbClr val="000066"/>
                </a:solidFill>
                <a:latin typeface="Calibri Light" pitchFamily="34" charset="0"/>
              </a:rPr>
              <a:t>) </a:t>
            </a:r>
            <a:endParaRPr lang="ru-RU" altLang="ru-RU" sz="24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400" b="1" dirty="0">
                <a:solidFill>
                  <a:srgbClr val="000066"/>
                </a:solidFill>
                <a:latin typeface="Calibri Light" pitchFamily="34" charset="0"/>
              </a:rPr>
              <a:t>Физическая культура</a:t>
            </a: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400" b="1" dirty="0" smtClean="0">
                <a:solidFill>
                  <a:srgbClr val="000066"/>
                </a:solidFill>
                <a:latin typeface="Calibri Light" pitchFamily="34" charset="0"/>
              </a:rPr>
              <a:t>ОБЖ</a:t>
            </a:r>
            <a:endParaRPr lang="ru-RU" altLang="ru-RU" sz="2400" b="1" dirty="0">
              <a:solidFill>
                <a:srgbClr val="000066"/>
              </a:solidFill>
              <a:latin typeface="Calibri Light" pitchFamily="34" charset="0"/>
            </a:endParaRP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ru-RU" altLang="ru-RU" sz="2400" b="1" dirty="0" smtClean="0">
                <a:solidFill>
                  <a:srgbClr val="000066"/>
                </a:solidFill>
                <a:latin typeface="Calibri Light" pitchFamily="34" charset="0"/>
              </a:rPr>
              <a:t>Астрономия</a:t>
            </a:r>
          </a:p>
          <a:p>
            <a:pPr marL="457200" lvl="0" indent="-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altLang="ru-RU" b="1" dirty="0" smtClean="0">
                <a:solidFill>
                  <a:srgbClr val="000066"/>
                </a:solidFill>
                <a:latin typeface="Calibri Light" pitchFamily="34" charset="0"/>
              </a:rPr>
              <a:t>Индивидуальный проект</a:t>
            </a:r>
            <a:endParaRPr lang="ru-RU" altLang="ru-RU" sz="2400" b="1" dirty="0">
              <a:solidFill>
                <a:srgbClr val="000066"/>
              </a:solidFill>
              <a:latin typeface="Calibri Light" pitchFamily="34" charset="0"/>
            </a:endParaRPr>
          </a:p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77374" cy="93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71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 descr="blob:https://web.whatsapp.com/09ad71ca-4aeb-4b0a-810f-1bf2cb299eb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0" name="AutoShape 4" descr="blob:https://web.whatsapp.com/09ad71ca-4aeb-4b0a-810f-1bf2cb299eb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6836" y="767751"/>
            <a:ext cx="9863401" cy="554816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77374" cy="93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7390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1587260" y="947588"/>
            <a:ext cx="10075653" cy="471487"/>
          </a:xfrm>
        </p:spPr>
        <p:txBody>
          <a:bodyPr anchor="t">
            <a:noAutofit/>
          </a:bodyPr>
          <a:lstStyle/>
          <a:p>
            <a:pPr algn="ctr"/>
            <a:r>
              <a:rPr lang="ru-RU" altLang="ru-RU" sz="3200" dirty="0">
                <a:solidFill>
                  <a:srgbClr val="C00000"/>
                </a:solidFill>
                <a:latin typeface="Segoe UI Semibold"/>
                <a:ea typeface="Segoe UI Semibold"/>
                <a:cs typeface="Segoe UI Semibold"/>
              </a:rPr>
              <a:t>Предметы на углубленном уровне изучения</a:t>
            </a:r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6629970" y="1806785"/>
            <a:ext cx="5030787" cy="3374815"/>
          </a:xfrm>
          <a:prstGeom prst="roundRect">
            <a:avLst>
              <a:gd name="adj" fmla="val 23473"/>
            </a:avLst>
          </a:prstGeom>
          <a:solidFill>
            <a:schemeClr val="accent1">
              <a:alpha val="2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/>
          <a:lstStyle/>
          <a:p>
            <a:pPr algn="ctr" defTabSz="889000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Segoe UI Semibold"/>
                <a:ea typeface="Segoe UI Semibold"/>
                <a:cs typeface="Segoe UI Semibold"/>
              </a:rPr>
              <a:t>Изменения </a:t>
            </a:r>
            <a:r>
              <a:rPr lang="ru-RU" sz="2400" dirty="0" smtClean="0">
                <a:solidFill>
                  <a:srgbClr val="002060"/>
                </a:solidFill>
                <a:latin typeface="Segoe UI Semibold"/>
                <a:ea typeface="Segoe UI Semibold"/>
                <a:cs typeface="Segoe UI Semibold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Segoe UI Semibold"/>
                <a:ea typeface="Segoe UI Semibold"/>
                <a:cs typeface="Segoe UI Semibold"/>
              </a:rPr>
              <a:t>ФГОС СОО </a:t>
            </a:r>
            <a:endParaRPr lang="ru-RU" sz="2400" dirty="0" smtClean="0">
              <a:solidFill>
                <a:srgbClr val="002060"/>
              </a:solidFill>
              <a:latin typeface="Segoe UI Semibold"/>
              <a:ea typeface="Segoe UI Semibold"/>
              <a:cs typeface="Segoe UI Semibold"/>
            </a:endParaRPr>
          </a:p>
          <a:p>
            <a:pPr algn="ctr" defTabSz="889000">
              <a:spcBef>
                <a:spcPts val="0"/>
              </a:spcBef>
              <a:spcAft>
                <a:spcPts val="0"/>
              </a:spcAft>
            </a:pPr>
            <a:r>
              <a:rPr lang="ru-RU" sz="2400" u="sng" dirty="0" smtClean="0">
                <a:solidFill>
                  <a:srgbClr val="193771"/>
                </a:solidFill>
                <a:ea typeface="Segoe UI"/>
                <a:cs typeface="Segoe UI"/>
              </a:rPr>
              <a:t>Не </a:t>
            </a:r>
            <a:r>
              <a:rPr lang="ru-RU" sz="2400" u="sng" dirty="0">
                <a:solidFill>
                  <a:srgbClr val="193771"/>
                </a:solidFill>
                <a:ea typeface="Segoe UI"/>
                <a:cs typeface="Segoe UI"/>
              </a:rPr>
              <a:t>менее 2-х учебных предметов </a:t>
            </a:r>
            <a:r>
              <a:rPr lang="ru-RU" sz="2400" dirty="0">
                <a:solidFill>
                  <a:srgbClr val="193771"/>
                </a:solidFill>
                <a:ea typeface="Segoe UI"/>
                <a:cs typeface="Segoe UI"/>
              </a:rPr>
              <a:t>на</a:t>
            </a:r>
            <a:r>
              <a:rPr lang="ru-RU" sz="2400" dirty="0">
                <a:solidFill>
                  <a:srgbClr val="193771"/>
                </a:solidFill>
                <a:effectLst/>
                <a:ea typeface="Times New Roman" panose="02020603050405020304" pitchFamily="18" charset="0"/>
              </a:rPr>
              <a:t> углубленном уровне из соответствующей профилю обучения предметной области и (или) смежной с ней предметной области.</a:t>
            </a:r>
          </a:p>
          <a:p>
            <a:pPr defTabSz="889000">
              <a:spcAft>
                <a:spcPts val="1200"/>
              </a:spcAft>
            </a:pPr>
            <a:endParaRPr lang="ru-RU" sz="2400" dirty="0">
              <a:solidFill>
                <a:srgbClr val="002060"/>
              </a:solidFill>
              <a:ea typeface="Segoe UI"/>
              <a:cs typeface="Segoe UI"/>
            </a:endParaRP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884960" y="1832664"/>
            <a:ext cx="5030787" cy="3186129"/>
          </a:xfrm>
          <a:prstGeom prst="roundRect">
            <a:avLst>
              <a:gd name="adj" fmla="val 22537"/>
            </a:avLst>
          </a:prstGeom>
          <a:solidFill>
            <a:schemeClr val="accent1">
              <a:alpha val="2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/>
          <a:lstStyle/>
          <a:p>
            <a:pPr algn="ctr" defTabSz="889000">
              <a:spcAft>
                <a:spcPts val="1200"/>
              </a:spcAft>
            </a:pPr>
            <a:r>
              <a:rPr lang="ru-RU" sz="2400" dirty="0" smtClean="0">
                <a:solidFill>
                  <a:srgbClr val="002060"/>
                </a:solidFill>
                <a:latin typeface="Segoe UI Semibold"/>
                <a:ea typeface="Segoe UI Semibold"/>
                <a:cs typeface="Segoe UI Semibold"/>
              </a:rPr>
              <a:t>Действующий ФГОС </a:t>
            </a:r>
            <a:r>
              <a:rPr lang="ru-RU" sz="2400" dirty="0">
                <a:solidFill>
                  <a:srgbClr val="002060"/>
                </a:solidFill>
                <a:latin typeface="Segoe UI Semibold"/>
                <a:ea typeface="Segoe UI Semibold"/>
                <a:cs typeface="Segoe UI Semibold"/>
              </a:rPr>
              <a:t>СОО </a:t>
            </a:r>
            <a:endParaRPr lang="ru-RU" sz="2400" dirty="0" smtClean="0">
              <a:solidFill>
                <a:srgbClr val="002060"/>
              </a:solidFill>
              <a:latin typeface="Segoe UI Semibold"/>
              <a:ea typeface="Segoe UI Semibold"/>
              <a:cs typeface="Segoe UI Semibold"/>
            </a:endParaRPr>
          </a:p>
          <a:p>
            <a:pPr algn="ctr" defTabSz="889000">
              <a:spcAft>
                <a:spcPts val="1200"/>
              </a:spcAft>
            </a:pPr>
            <a:r>
              <a:rPr lang="ru-RU" sz="2400" u="sng" dirty="0" smtClean="0">
                <a:solidFill>
                  <a:srgbClr val="002060"/>
                </a:solidFill>
                <a:ea typeface="Segoe UI"/>
                <a:cs typeface="Segoe UI"/>
              </a:rPr>
              <a:t>3(4</a:t>
            </a:r>
            <a:r>
              <a:rPr lang="ru-RU" sz="2400" u="sng" dirty="0">
                <a:solidFill>
                  <a:srgbClr val="002060"/>
                </a:solidFill>
                <a:ea typeface="Segoe UI"/>
                <a:cs typeface="Segoe UI"/>
              </a:rPr>
              <a:t>) учебных предмета </a:t>
            </a:r>
            <a:r>
              <a:rPr lang="ru-RU" sz="2400" dirty="0">
                <a:solidFill>
                  <a:srgbClr val="002060"/>
                </a:solidFill>
                <a:ea typeface="Segoe UI"/>
                <a:cs typeface="Segoe UI"/>
              </a:rPr>
              <a:t>на углубленном уровне изучения из соответствующей профилю обучения предметной  области</a:t>
            </a:r>
          </a:p>
          <a:p>
            <a:pPr algn="ctr" defTabSz="889000">
              <a:spcAft>
                <a:spcPts val="1200"/>
              </a:spcAft>
            </a:pPr>
            <a:r>
              <a:rPr lang="ru-RU" sz="2400" dirty="0">
                <a:solidFill>
                  <a:srgbClr val="002060"/>
                </a:solidFill>
                <a:ea typeface="Segoe UI"/>
                <a:cs typeface="Segoe UI"/>
              </a:rPr>
              <a:t>(кроме универсального)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77374" cy="93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1t.ru/images/home-8-1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8536" y="1071173"/>
            <a:ext cx="8163464" cy="4922570"/>
          </a:xfrm>
          <a:prstGeom prst="rect">
            <a:avLst/>
          </a:prstGeom>
          <a:noFill/>
        </p:spPr>
      </p:pic>
      <p:sp>
        <p:nvSpPr>
          <p:cNvPr id="20" name="Полилиния 19">
            <a:extLst>
              <a:ext uri="{FF2B5EF4-FFF2-40B4-BE49-F238E27FC236}">
                <a16:creationId xmlns:a16="http://schemas.microsoft.com/office/drawing/2014/main" xmlns="" id="{D2B8BD34-6B20-EF41-9C9E-6968812CA3D2}"/>
              </a:ext>
            </a:extLst>
          </p:cNvPr>
          <p:cNvSpPr/>
          <p:nvPr/>
        </p:nvSpPr>
        <p:spPr>
          <a:xfrm>
            <a:off x="0" y="-13891"/>
            <a:ext cx="5227608" cy="6871891"/>
          </a:xfrm>
          <a:custGeom>
            <a:avLst/>
            <a:gdLst>
              <a:gd name="connsiteX0" fmla="*/ 0 w 13362918"/>
              <a:gd name="connsiteY0" fmla="*/ 0 h 13743782"/>
              <a:gd name="connsiteX1" fmla="*/ 10083540 w 13362918"/>
              <a:gd name="connsiteY1" fmla="*/ 0 h 13743782"/>
              <a:gd name="connsiteX2" fmla="*/ 10904289 w 13362918"/>
              <a:gd name="connsiteY2" fmla="*/ 728548 h 13743782"/>
              <a:gd name="connsiteX3" fmla="*/ 10904289 w 13362918"/>
              <a:gd name="connsiteY3" fmla="*/ 12774718 h 13743782"/>
              <a:gd name="connsiteX4" fmla="*/ 9757973 w 13362918"/>
              <a:gd name="connsiteY4" fmla="*/ 13743782 h 13743782"/>
              <a:gd name="connsiteX5" fmla="*/ 0 w 13362918"/>
              <a:gd name="connsiteY5" fmla="*/ 13743782 h 1374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2918" h="13743782">
                <a:moveTo>
                  <a:pt x="0" y="0"/>
                </a:moveTo>
                <a:lnTo>
                  <a:pt x="10083540" y="0"/>
                </a:lnTo>
                <a:cubicBezTo>
                  <a:pt x="10368109" y="222700"/>
                  <a:pt x="10643836" y="463853"/>
                  <a:pt x="10904289" y="728548"/>
                </a:cubicBezTo>
                <a:cubicBezTo>
                  <a:pt x="14182462" y="4055052"/>
                  <a:pt x="14182462" y="9448850"/>
                  <a:pt x="10904289" y="12774718"/>
                </a:cubicBezTo>
                <a:cubicBezTo>
                  <a:pt x="10545764" y="13139310"/>
                  <a:pt x="10160711" y="13459998"/>
                  <a:pt x="9757973" y="13743782"/>
                </a:cubicBezTo>
                <a:lnTo>
                  <a:pt x="0" y="13743782"/>
                </a:lnTo>
                <a:close/>
              </a:path>
            </a:pathLst>
          </a:custGeom>
          <a:solidFill>
            <a:srgbClr val="3E5FD6"/>
          </a:solidFill>
          <a:ln w="12700">
            <a:miter lim="400000"/>
          </a:ln>
        </p:spPr>
        <p:txBody>
          <a:bodyPr wrap="square" lIns="25400" tIns="25400" rIns="25400" bIns="25400" anchor="ctr">
            <a:noAutofit/>
          </a:bodyPr>
          <a:lstStyle/>
          <a:p>
            <a:pPr algn="ctr" defTabSz="41275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50178" name="AutoShape 2" descr="blob:https://web.whatsapp.com/09ad71ca-4aeb-4b0a-810f-1bf2cb299eb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0" name="AutoShape 4" descr="blob:https://web.whatsapp.com/09ad71ca-4aeb-4b0a-810f-1bf2cb299eb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Развитие  сегмента  зубных паст"/>
          <p:cNvSpPr txBox="1"/>
          <p:nvPr/>
        </p:nvSpPr>
        <p:spPr>
          <a:xfrm>
            <a:off x="113307" y="1845083"/>
            <a:ext cx="5233903" cy="1214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ct val="70000"/>
              </a:lnSpc>
              <a:defRPr sz="11600">
                <a:solidFill>
                  <a:schemeClr val="accent1">
                    <a:lumOff val="16847"/>
                  </a:schemeClr>
                </a:solidFill>
                <a:latin typeface="Muller Bold"/>
                <a:ea typeface="Muller Bold"/>
                <a:cs typeface="Muller Bold"/>
                <a:sym typeface="Muller Bold"/>
              </a:defRPr>
            </a:pPr>
            <a:r>
              <a:rPr lang="ru-RU" sz="3600" b="1" dirty="0" smtClean="0">
                <a:solidFill>
                  <a:schemeClr val="bg1"/>
                </a:solidFill>
                <a:latin typeface="Phenomena Bold" pitchFamily="2" charset="0"/>
              </a:rPr>
              <a:t>Формирование профильных 10-х классов в 2023-24 </a:t>
            </a:r>
            <a:r>
              <a:rPr lang="ru-RU" sz="3600" b="1" dirty="0" err="1" smtClean="0">
                <a:solidFill>
                  <a:schemeClr val="bg1"/>
                </a:solidFill>
                <a:latin typeface="Phenomena Bold" pitchFamily="2" charset="0"/>
              </a:rPr>
              <a:t>уч.г</a:t>
            </a:r>
            <a:r>
              <a:rPr lang="ru-RU" sz="3600" b="1" dirty="0" smtClean="0">
                <a:solidFill>
                  <a:schemeClr val="bg1"/>
                </a:solidFill>
                <a:latin typeface="Phenomena Bold" pitchFamily="2" charset="0"/>
              </a:rPr>
              <a:t>.</a:t>
            </a:r>
            <a:endParaRPr lang="ru-RU" sz="3600" b="1" dirty="0" smtClean="0">
              <a:solidFill>
                <a:schemeClr val="bg1"/>
              </a:solidFill>
              <a:latin typeface="Phenomena Bold" pitchFamily="2" charset="0"/>
            </a:endParaRPr>
          </a:p>
        </p:txBody>
      </p:sp>
      <p:sp>
        <p:nvSpPr>
          <p:cNvPr id="7" name="Еще больше  новых брендов"/>
          <p:cNvSpPr txBox="1"/>
          <p:nvPr/>
        </p:nvSpPr>
        <p:spPr>
          <a:xfrm>
            <a:off x="396814" y="3602307"/>
            <a:ext cx="4666891" cy="642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  <a:latin typeface="Muller Light"/>
                <a:ea typeface="Muller Light"/>
                <a:cs typeface="Muller Light"/>
                <a:sym typeface="Muller Light"/>
              </a:defRPr>
            </a:pPr>
            <a:r>
              <a:rPr lang="ru-RU" sz="2400" i="1" dirty="0" err="1" smtClean="0">
                <a:solidFill>
                  <a:schemeClr val="bg1"/>
                </a:solidFill>
                <a:latin typeface="Phenomena" pitchFamily="2" charset="0"/>
              </a:rPr>
              <a:t>Пушилина</a:t>
            </a:r>
            <a:r>
              <a:rPr lang="ru-RU" sz="2400" i="1" dirty="0" smtClean="0">
                <a:solidFill>
                  <a:schemeClr val="bg1"/>
                </a:solidFill>
                <a:latin typeface="Phenomena" pitchFamily="2" charset="0"/>
              </a:rPr>
              <a:t> Е.И</a:t>
            </a:r>
            <a:r>
              <a:rPr lang="ru-RU" sz="2400" i="1" dirty="0" smtClean="0">
                <a:solidFill>
                  <a:schemeClr val="bg1"/>
                </a:solidFill>
                <a:latin typeface="Phenomena" pitchFamily="2" charset="0"/>
              </a:rPr>
              <a:t>., </a:t>
            </a:r>
            <a:endParaRPr lang="ru-RU" sz="2400" i="1" dirty="0" smtClean="0">
              <a:solidFill>
                <a:schemeClr val="bg1"/>
              </a:solidFill>
              <a:latin typeface="Phenomena" pitchFamily="2" charset="0"/>
            </a:endParaRPr>
          </a:p>
          <a:p>
            <a:pPr>
              <a:lnSpc>
                <a:spcPct val="80000"/>
              </a:lnSpc>
              <a:defRPr sz="7000" spc="140">
                <a:solidFill>
                  <a:srgbClr val="FFFFFF"/>
                </a:solidFill>
                <a:latin typeface="Muller Light"/>
                <a:ea typeface="Muller Light"/>
                <a:cs typeface="Muller Light"/>
                <a:sym typeface="Muller Light"/>
              </a:defRPr>
            </a:pPr>
            <a:r>
              <a:rPr lang="ru-RU" sz="2400" i="1" dirty="0" smtClean="0">
                <a:solidFill>
                  <a:schemeClr val="bg1"/>
                </a:solidFill>
                <a:latin typeface="Phenomena" pitchFamily="2" charset="0"/>
              </a:rPr>
              <a:t>заместитель директора</a:t>
            </a:r>
          </a:p>
        </p:txBody>
      </p:sp>
    </p:spTree>
    <p:extLst>
      <p:ext uri="{BB962C8B-B14F-4D97-AF65-F5344CB8AC3E}">
        <p14:creationId xmlns:p14="http://schemas.microsoft.com/office/powerpoint/2010/main" val="39117390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3002144" y="582626"/>
            <a:ext cx="8197231" cy="49685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  <a:p>
            <a:pPr algn="ctr"/>
            <a:endParaRPr lang="ru-RU" sz="3200" b="1" cap="all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cap="all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</a:t>
            </a:r>
            <a:r>
              <a:rPr lang="ru-RU" sz="32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 индивидуальном отборе обучающихся для получения основного общего и среднего общего образования с углубленным изучением отдельных предметов или для профильного обучения</a:t>
            </a:r>
            <a:r>
              <a:rPr lang="ru-RU" sz="3200" b="1" cap="all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</a:t>
            </a:r>
          </a:p>
          <a:p>
            <a:pPr algn="ctr"/>
            <a:endParaRPr lang="ru-RU" sz="3200" b="1" cap="all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Вступает в силу с 1 января 2023 года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833034" y="1563473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5236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1FDB161-6136-417E-BA91-BDB8BD3FC506}"/>
              </a:ext>
            </a:extLst>
          </p:cNvPr>
          <p:cNvSpPr/>
          <p:nvPr/>
        </p:nvSpPr>
        <p:spPr>
          <a:xfrm>
            <a:off x="3180169" y="738085"/>
            <a:ext cx="8019207" cy="45379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ЗАКОН ЛИПЕЦКОЙ ОБЛАСТИ </a:t>
            </a:r>
          </a:p>
          <a:p>
            <a:pPr algn="ctr"/>
            <a:endParaRPr lang="ru-RU" sz="3200" b="1" cap="all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Порядок организации индивидуального отбора обучающихся при приеме либо переводе в муниципальные образовательные организации</a:t>
            </a:r>
            <a:endParaRPr lang="ru-RU" sz="32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5900" r="5901" b="3801"/>
          <a:stretch/>
        </p:blipFill>
        <p:spPr>
          <a:xfrm>
            <a:off x="833034" y="1563473"/>
            <a:ext cx="1872208" cy="1916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низ 4"/>
          <p:cNvSpPr/>
          <p:nvPr/>
        </p:nvSpPr>
        <p:spPr>
          <a:xfrm>
            <a:off x="6713843" y="1764064"/>
            <a:ext cx="431878" cy="69291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22788"/>
      </p:ext>
    </p:extLst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4413</TotalTime>
  <Words>633</Words>
  <Application>Microsoft Office PowerPoint</Application>
  <PresentationFormat>Широкоэкранный</PresentationFormat>
  <Paragraphs>373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4" baseType="lpstr">
      <vt:lpstr>Calibri</vt:lpstr>
      <vt:lpstr>Calibri Light</vt:lpstr>
      <vt:lpstr>Helvetica Neue</vt:lpstr>
      <vt:lpstr>Helvetica Neue Medium</vt:lpstr>
      <vt:lpstr>Muller Bold</vt:lpstr>
      <vt:lpstr>Muller Light</vt:lpstr>
      <vt:lpstr>Phenomena</vt:lpstr>
      <vt:lpstr>Phenomena Bold</vt:lpstr>
      <vt:lpstr>Segoe UI</vt:lpstr>
      <vt:lpstr>Segoe UI Semibold</vt:lpstr>
      <vt:lpstr>Times New Roman</vt:lpstr>
      <vt:lpstr>21_BasicWhite</vt:lpstr>
      <vt:lpstr>Презентация PowerPoint</vt:lpstr>
      <vt:lpstr>Презентация PowerPoint</vt:lpstr>
      <vt:lpstr>Требования к результатам освоения программы</vt:lpstr>
      <vt:lpstr>Список учебных предметов, обязательных для изучения на уровне СОО (базовом или углубленном)  </vt:lpstr>
      <vt:lpstr>Презентация PowerPoint</vt:lpstr>
      <vt:lpstr>Предметы на углубленном уровне изучения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481</cp:revision>
  <cp:lastPrinted>2021-09-28T13:58:47Z</cp:lastPrinted>
  <dcterms:created xsi:type="dcterms:W3CDTF">2021-09-20T09:17:18Z</dcterms:created>
  <dcterms:modified xsi:type="dcterms:W3CDTF">2023-04-26T05:50:20Z</dcterms:modified>
</cp:coreProperties>
</file>